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1026" r:id="rId2"/>
    <p:sldId id="4001" r:id="rId3"/>
    <p:sldId id="436" r:id="rId4"/>
    <p:sldId id="1199" r:id="rId5"/>
    <p:sldId id="256" r:id="rId6"/>
    <p:sldId id="1089" r:id="rId7"/>
    <p:sldId id="1678" r:id="rId8"/>
    <p:sldId id="1093" r:id="rId9"/>
    <p:sldId id="1666" r:id="rId10"/>
    <p:sldId id="284" r:id="rId11"/>
    <p:sldId id="1670" r:id="rId12"/>
    <p:sldId id="283" r:id="rId13"/>
    <p:sldId id="1669" r:id="rId14"/>
    <p:sldId id="3967" r:id="rId15"/>
    <p:sldId id="1648" r:id="rId16"/>
    <p:sldId id="1644" r:id="rId17"/>
    <p:sldId id="1667" r:id="rId18"/>
    <p:sldId id="3966" r:id="rId19"/>
    <p:sldId id="1646" r:id="rId20"/>
    <p:sldId id="1092" r:id="rId21"/>
    <p:sldId id="1659" r:id="rId22"/>
    <p:sldId id="1660" r:id="rId23"/>
    <p:sldId id="1661" r:id="rId24"/>
    <p:sldId id="1664" r:id="rId25"/>
    <p:sldId id="1641" r:id="rId26"/>
    <p:sldId id="1098" r:id="rId27"/>
    <p:sldId id="1094" r:id="rId28"/>
    <p:sldId id="3962" r:id="rId29"/>
    <p:sldId id="1096" r:id="rId30"/>
    <p:sldId id="1097" r:id="rId31"/>
    <p:sldId id="1682" r:id="rId32"/>
    <p:sldId id="1101" r:id="rId33"/>
    <p:sldId id="1683" r:id="rId34"/>
    <p:sldId id="1655" r:id="rId35"/>
    <p:sldId id="1108" r:id="rId36"/>
    <p:sldId id="1681" r:id="rId37"/>
    <p:sldId id="3952" r:id="rId38"/>
    <p:sldId id="1106" r:id="rId39"/>
    <p:sldId id="1105" r:id="rId40"/>
    <p:sldId id="3960" r:id="rId41"/>
    <p:sldId id="1104" r:id="rId42"/>
    <p:sldId id="1120" r:id="rId43"/>
    <p:sldId id="1122" r:id="rId44"/>
    <p:sldId id="1121" r:id="rId45"/>
    <p:sldId id="1663" r:id="rId46"/>
    <p:sldId id="267" r:id="rId47"/>
    <p:sldId id="277" r:id="rId48"/>
    <p:sldId id="3961" r:id="rId49"/>
    <p:sldId id="1658" r:id="rId50"/>
    <p:sldId id="1112" r:id="rId51"/>
    <p:sldId id="3968" r:id="rId52"/>
    <p:sldId id="1680" r:id="rId53"/>
    <p:sldId id="1649" r:id="rId54"/>
    <p:sldId id="1647" r:id="rId55"/>
    <p:sldId id="1100" r:id="rId56"/>
    <p:sldId id="4086" r:id="rId57"/>
    <p:sldId id="335" r:id="rId58"/>
    <p:sldId id="1114" r:id="rId59"/>
    <p:sldId id="1113" r:id="rId60"/>
    <p:sldId id="1668" r:id="rId61"/>
    <p:sldId id="4122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 autoAdjust="0"/>
    <p:restoredTop sz="94718"/>
  </p:normalViewPr>
  <p:slideViewPr>
    <p:cSldViewPr snapToGrid="0" snapToObjects="1">
      <p:cViewPr varScale="1">
        <p:scale>
          <a:sx n="115" d="100"/>
          <a:sy n="115" d="100"/>
        </p:scale>
        <p:origin x="208" y="2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Whites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Sheet1!$C$5:$C$9</c:f>
              <c:strCache>
                <c:ptCount val="5"/>
                <c:pt idx="0">
                  <c:v>Jail incarceration </c:v>
                </c:pt>
                <c:pt idx="1">
                  <c:v>Death row population</c:v>
                </c:pt>
                <c:pt idx="2">
                  <c:v>State &amp; federal incarceration</c:v>
                </c:pt>
                <c:pt idx="3">
                  <c:v>Life without parole sentence</c:v>
                </c:pt>
                <c:pt idx="4">
                  <c:v>Life sentence</c:v>
                </c:pt>
              </c:strCache>
            </c:strRef>
          </c:cat>
          <c:val>
            <c:numRef>
              <c:f>Sheet1!$G$5:$G$9</c:f>
              <c:numCache>
                <c:formatCode>0.0</c:formatCode>
                <c:ptCount val="5"/>
                <c:pt idx="0">
                  <c:v>0.83525535420098795</c:v>
                </c:pt>
                <c:pt idx="1">
                  <c:v>0.70016474464579903</c:v>
                </c:pt>
                <c:pt idx="2">
                  <c:v>0.55354200988467905</c:v>
                </c:pt>
                <c:pt idx="3">
                  <c:v>0.55189456342668897</c:v>
                </c:pt>
                <c:pt idx="4">
                  <c:v>0.55024711696869899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8-9D40-B21C-AD9742F558D3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Blacks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Sheet1!$C$5:$C$9</c:f>
              <c:strCache>
                <c:ptCount val="5"/>
                <c:pt idx="0">
                  <c:v>Jail incarceration </c:v>
                </c:pt>
                <c:pt idx="1">
                  <c:v>Death row population</c:v>
                </c:pt>
                <c:pt idx="2">
                  <c:v>State &amp; federal incarceration</c:v>
                </c:pt>
                <c:pt idx="3">
                  <c:v>Life without parole sentence</c:v>
                </c:pt>
                <c:pt idx="4">
                  <c:v>Life sentence</c:v>
                </c:pt>
              </c:strCache>
            </c:strRef>
          </c:cat>
          <c:val>
            <c:numRef>
              <c:f>Sheet1!$H$5:$H$9</c:f>
              <c:numCache>
                <c:formatCode>0.0</c:formatCode>
                <c:ptCount val="5"/>
                <c:pt idx="0">
                  <c:v>2.5597014925373132</c:v>
                </c:pt>
                <c:pt idx="1">
                  <c:v>3.111940298507462</c:v>
                </c:pt>
                <c:pt idx="2">
                  <c:v>2.6417910447761201</c:v>
                </c:pt>
                <c:pt idx="3">
                  <c:v>4.2089552238805874</c:v>
                </c:pt>
                <c:pt idx="4">
                  <c:v>3.6044776119402981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8-9D40-B21C-AD9742F558D3}"/>
            </c:ext>
          </c:extLst>
        </c:ser>
        <c:ser>
          <c:idx val="2"/>
          <c:order val="2"/>
          <c:tx>
            <c:strRef>
              <c:f>Sheet1!$I$4</c:f>
              <c:strCache>
                <c:ptCount val="1"/>
                <c:pt idx="0">
                  <c:v>Hispanics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Sheet1!$C$5:$C$9</c:f>
              <c:strCache>
                <c:ptCount val="5"/>
                <c:pt idx="0">
                  <c:v>Jail incarceration </c:v>
                </c:pt>
                <c:pt idx="1">
                  <c:v>Death row population</c:v>
                </c:pt>
                <c:pt idx="2">
                  <c:v>State &amp; federal incarceration</c:v>
                </c:pt>
                <c:pt idx="3">
                  <c:v>Life without parole sentence</c:v>
                </c:pt>
                <c:pt idx="4">
                  <c:v>Life sentence</c:v>
                </c:pt>
              </c:strCache>
            </c:strRef>
          </c:cat>
          <c:val>
            <c:numRef>
              <c:f>Sheet1!$I$5:$I$9</c:f>
              <c:numCache>
                <c:formatCode>0.0</c:formatCode>
                <c:ptCount val="5"/>
                <c:pt idx="0">
                  <c:v>0.82320441988950299</c:v>
                </c:pt>
                <c:pt idx="1">
                  <c:v>0.71823204419889497</c:v>
                </c:pt>
                <c:pt idx="2">
                  <c:v>1.193370165745856</c:v>
                </c:pt>
                <c:pt idx="3">
                  <c:v>0.40883977900552498</c:v>
                </c:pt>
                <c:pt idx="4">
                  <c:v>0.79558011049723698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8-9D40-B21C-AD9742F55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4350280"/>
        <c:axId val="-2024347160"/>
      </c:barChart>
      <c:catAx>
        <c:axId val="-2024350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24347160"/>
        <c:crosses val="autoZero"/>
        <c:auto val="1"/>
        <c:lblAlgn val="ctr"/>
        <c:lblOffset val="100"/>
        <c:noMultiLvlLbl val="0"/>
      </c:catAx>
      <c:valAx>
        <c:axId val="-20243471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02435028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https://www.prisonpolicy.org/graphs/cjrace_life.html with updated demographic and jail data. Other percentages</a:t>
            </a:r>
            <a:r>
              <a:rPr lang="en-US" baseline="0" dirty="0"/>
              <a:t> have changed very little.</a:t>
            </a:r>
          </a:p>
          <a:p>
            <a:r>
              <a:rPr lang="en-US" baseline="0" dirty="0"/>
              <a:t>Racial share of incarceration category/racial share of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A199-E0F8-8D4D-B31D-648EAB49FFC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4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Images/BlackWhiteDis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Seguino@uvm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USDist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</a:t>
            </a:r>
            <a:r>
              <a:rPr lang="en-US" sz="3100">
                <a:solidFill>
                  <a:schemeClr val="tx2"/>
                </a:solidFill>
              </a:rPr>
              <a:t>of Alabama-Huntsville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April-May,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860" y="0"/>
            <a:ext cx="9534939" cy="1325563"/>
          </a:xfrm>
        </p:spPr>
        <p:txBody>
          <a:bodyPr/>
          <a:lstStyle/>
          <a:p>
            <a:r>
              <a:rPr lang="en-US" dirty="0"/>
              <a:t>Wealth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86717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401313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312" y="0"/>
            <a:ext cx="9445487" cy="1325563"/>
          </a:xfrm>
        </p:spPr>
        <p:txBody>
          <a:bodyPr/>
          <a:lstStyle/>
          <a:p>
            <a:r>
              <a:rPr lang="en-US" dirty="0"/>
              <a:t>How do we accumulate wealth?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Savings</a:t>
            </a:r>
            <a:r>
              <a:rPr lang="en-US" dirty="0"/>
              <a:t> from income.</a:t>
            </a:r>
          </a:p>
          <a:p>
            <a:r>
              <a:rPr lang="en-US" dirty="0"/>
              <a:t>Earnings from the </a:t>
            </a:r>
            <a:r>
              <a:rPr lang="en-US" dirty="0">
                <a:solidFill>
                  <a:srgbClr val="000000"/>
                </a:solidFill>
              </a:rPr>
              <a:t>ownership of </a:t>
            </a:r>
            <a:r>
              <a:rPr lang="en-US" b="1" dirty="0">
                <a:solidFill>
                  <a:srgbClr val="FF0000"/>
                </a:solidFill>
              </a:rPr>
              <a:t>financial assets </a:t>
            </a:r>
            <a:r>
              <a:rPr lang="en-US" dirty="0"/>
              <a:t>like stocks and bonds (interest).</a:t>
            </a:r>
          </a:p>
          <a:p>
            <a:r>
              <a:rPr lang="en-US" dirty="0"/>
              <a:t>Appreciation of value of assets such as </a:t>
            </a:r>
            <a:r>
              <a:rPr lang="en-US" b="1" dirty="0">
                <a:solidFill>
                  <a:srgbClr val="FF0000"/>
                </a:solidFill>
              </a:rPr>
              <a:t>housing</a:t>
            </a:r>
            <a:r>
              <a:rPr lang="en-US" dirty="0"/>
              <a:t> or stocks and bonds.</a:t>
            </a:r>
          </a:p>
          <a:p>
            <a:r>
              <a:rPr lang="en-US" b="1" dirty="0">
                <a:solidFill>
                  <a:srgbClr val="FF0000"/>
                </a:solidFill>
              </a:rPr>
              <a:t>Inheritance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66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Ratio of Shares (Share of Wealth/Share of Families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$657,200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19543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3657126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9D1ACB7-20CF-544C-B9ED-661C1BCE4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17422" y="1004047"/>
            <a:ext cx="8101423" cy="52261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2002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53748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8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50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6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93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Greater labor force participation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Mortgage interest tax deductions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7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Segregation tax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availability of resources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636004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(4/11): 	US Economy &amp; Russia/Ukraine Conflict</a:t>
            </a:r>
          </a:p>
          <a:p>
            <a:pPr lvl="1"/>
            <a:r>
              <a:rPr lang="en-US" dirty="0"/>
              <a:t>Week 2 (4/18): 	Trade and Globalization (Alan Deardorff, University of Michigan)</a:t>
            </a:r>
          </a:p>
          <a:p>
            <a:pPr lvl="1"/>
            <a:r>
              <a:rPr lang="en-US" b="1" dirty="0"/>
              <a:t>Week 3 (4/25): 	The Black-White Wealth Gap (Stephanie </a:t>
            </a:r>
            <a:r>
              <a:rPr lang="en-US" b="1" dirty="0" err="1"/>
              <a:t>Seguino</a:t>
            </a:r>
            <a:r>
              <a:rPr lang="en-US" b="1" dirty="0"/>
              <a:t>, Univ. of Vermont)</a:t>
            </a:r>
          </a:p>
          <a:p>
            <a:pPr lvl="1"/>
            <a:r>
              <a:rPr lang="en-US" dirty="0"/>
              <a:t>Week 4 (5/2): 	Economic Mobility (Kathryn Wilson, Kent State University)</a:t>
            </a:r>
          </a:p>
          <a:p>
            <a:pPr lvl="1"/>
            <a:r>
              <a:rPr lang="en-US" dirty="0"/>
              <a:t>Week 5 (5/9):	Cryptocurrencies and the Future of Money  (G. Woglom)</a:t>
            </a:r>
          </a:p>
          <a:p>
            <a:pPr lvl="1"/>
            <a:r>
              <a:rPr lang="en-US" dirty="0"/>
              <a:t>Week 6 (5/16):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Wages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36127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76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Darity, et al., “What We Get Wrong About Closing the Racial Wealth Gap.”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Households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63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  <a:p>
            <a:pPr lvl="2"/>
            <a:r>
              <a:rPr lang="en-US" dirty="0"/>
              <a:t>Called the “segregation tax.”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59946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90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56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literary 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32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8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27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17" y="2476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6765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8952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9528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5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		Over (under) representation of racial 			groups in prison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8409" y="1894882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3604" y="1874517"/>
            <a:ext cx="7217438" cy="461665"/>
          </a:xfrm>
          <a:prstGeom prst="rect">
            <a:avLst/>
          </a:prstGeom>
          <a:noFill/>
          <a:ln w="38100" cmpd="sng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Racial share in prison/Racial share of US population</a:t>
            </a:r>
          </a:p>
        </p:txBody>
      </p:sp>
    </p:spTree>
    <p:extLst>
      <p:ext uri="{BB962C8B-B14F-4D97-AF65-F5344CB8AC3E}">
        <p14:creationId xmlns:p14="http://schemas.microsoft.com/office/powerpoint/2010/main" val="33043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</p:spTree>
    <p:extLst>
      <p:ext uri="{BB962C8B-B14F-4D97-AF65-F5344CB8AC3E}">
        <p14:creationId xmlns:p14="http://schemas.microsoft.com/office/powerpoint/2010/main" val="3664185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0" y="4339770"/>
            <a:ext cx="9472449" cy="1642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</a:rPr>
              <a:t>Stephanie </a:t>
            </a:r>
            <a:r>
              <a:rPr lang="en-US" sz="2000" dirty="0" err="1">
                <a:solidFill>
                  <a:schemeClr val="tx2"/>
                </a:solidFill>
              </a:rPr>
              <a:t>Seguino</a:t>
            </a:r>
            <a:r>
              <a:rPr lang="en-US" sz="20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</a:rPr>
              <a:t>University of Vermont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chemeClr val="tx2"/>
                </a:solidFill>
              </a:rPr>
              <a:t>April 25, 2022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886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30067991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3750622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06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732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7602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Collateral consequences </a:t>
            </a:r>
            <a:r>
              <a:rPr lang="en-US" sz="2800" dirty="0"/>
              <a:t>of contact with criminal justice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1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47782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758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Stephanie </a:t>
            </a:r>
            <a:r>
              <a:rPr lang="en-US" dirty="0" err="1"/>
              <a:t>Seguino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Stephanie.Seguino@uvm.edu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27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4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4974" y="1150099"/>
            <a:ext cx="7622051" cy="5080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4114927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11484</TotalTime>
  <Words>2285</Words>
  <Application>Microsoft Macintosh PowerPoint</Application>
  <PresentationFormat>Widescreen</PresentationFormat>
  <Paragraphs>449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Outline</vt:lpstr>
      <vt:lpstr>What is Wealth?</vt:lpstr>
      <vt:lpstr>Evidence</vt:lpstr>
      <vt:lpstr>Overall Wealth Distribution</vt:lpstr>
      <vt:lpstr>Wealth inequality in America</vt:lpstr>
      <vt:lpstr>Wealth is More and More Concentrated</vt:lpstr>
      <vt:lpstr>How do we accumulate wealth?</vt:lpstr>
      <vt:lpstr>Wealth Disparities, 2019</vt:lpstr>
      <vt:lpstr>Evidence of the Gap</vt:lpstr>
      <vt:lpstr>Wealth Gap Over Time: Median</vt:lpstr>
      <vt:lpstr>Net Worth by Age and Race</vt:lpstr>
      <vt:lpstr>Black Household Incomes Relative to White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Attainment: Policy</vt:lpstr>
      <vt:lpstr>Educational Attainment</vt:lpstr>
      <vt:lpstr>Home Ownership: Households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Entrepreneurship: Rate of New Entrepreneurs</vt:lpstr>
      <vt:lpstr>Explaining Differences in Entrepreneurship</vt:lpstr>
      <vt:lpstr>Wage Gap: Controlling for education, age, job type.  </vt:lpstr>
      <vt:lpstr>Black-White Earnings Gap by Education</vt:lpstr>
      <vt:lpstr>Wage Gap Broken Down</vt:lpstr>
      <vt:lpstr>Equality of Income = Equality of Wealth</vt:lpstr>
      <vt:lpstr>  Over (under) representation of racial    groups in prison</vt:lpstr>
      <vt:lpstr>PowerPoint Presentation</vt:lpstr>
      <vt:lpstr>Family Structure</vt:lpstr>
      <vt:lpstr>Kids – Household Types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Collateral consequences of contact with criminal justice system</vt:lpstr>
      <vt:lpstr>Gov’t Asset Building Policies</vt:lpstr>
      <vt:lpstr>Other Concrete Policy Options</vt:lpstr>
      <vt:lpstr>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246</cp:revision>
  <cp:lastPrinted>2022-03-31T21:23:13Z</cp:lastPrinted>
  <dcterms:created xsi:type="dcterms:W3CDTF">2017-05-03T22:30:38Z</dcterms:created>
  <dcterms:modified xsi:type="dcterms:W3CDTF">2022-04-25T23:51:19Z</dcterms:modified>
</cp:coreProperties>
</file>